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74"/>
    <p:restoredTop sz="94690"/>
  </p:normalViewPr>
  <p:slideViewPr>
    <p:cSldViewPr snapToGrid="0" snapToObjects="1">
      <p:cViewPr varScale="1">
        <p:scale>
          <a:sx n="47" d="100"/>
          <a:sy n="47" d="100"/>
        </p:scale>
        <p:origin x="216" y="1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DA6B7-3777-1944-AEA5-1E5B5227D861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014CD-7479-D941-9B6C-B1617F2FEA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260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25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93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241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384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792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335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810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dirty="0" smtClean="0">
                <a:latin typeface="Calibri Light" panose="020F0302020204030204" pitchFamily="34" charset="0"/>
              </a:rPr>
              <a:t>Det er en pause-side.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 tilhører har brug for at få serveret dit budskab med andet end ord.</a:t>
            </a:r>
          </a:p>
          <a:p>
            <a:endParaRPr lang="da-DK" sz="1200" b="0" i="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Der er to måder at indsætte en pause-side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på:</a:t>
            </a:r>
            <a:b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Vælg en af de tre pause-sider, vi allerede har produceret. Denne side er en </a:t>
            </a:r>
            <a:r>
              <a:rPr lang="da-DK" sz="1200" b="0" i="0" kern="1200" baseline="0" dirty="0" err="1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forproduceret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pause-side. </a:t>
            </a:r>
            <a:r>
              <a:rPr lang="da-DK" dirty="0" smtClean="0">
                <a:latin typeface="Calibri Light" panose="020F0302020204030204" pitchFamily="34" charset="0"/>
              </a:rPr>
              <a:t>Du kan ikke skifte noget ud. </a:t>
            </a:r>
            <a:endParaRPr lang="da-DK" dirty="0" smtClean="0"/>
          </a:p>
          <a:p>
            <a:r>
              <a:rPr lang="da-DK" dirty="0" smtClean="0"/>
              <a:t>Husk, at gemme én af de tre </a:t>
            </a:r>
            <a:r>
              <a:rPr lang="da-DK" dirty="0" err="1" smtClean="0"/>
              <a:t>forproducerede</a:t>
            </a:r>
            <a:r>
              <a:rPr lang="da-DK" dirty="0" smtClean="0"/>
              <a:t> pause-sider som den allersidste side i din præsentation.</a:t>
            </a:r>
          </a:p>
          <a:p>
            <a:endParaRPr lang="da-DK" sz="1200" b="0" i="0" kern="1200" baseline="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Du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kan selv lave en pause-side ved at vælge siden ”Billede og citat”.</a:t>
            </a:r>
            <a:r>
              <a:rPr lang="da-DK" dirty="0" smtClean="0">
                <a:latin typeface="Calibri Light" panose="020F0302020204030204" pitchFamily="34" charset="0"/>
              </a:rPr>
              <a:t> 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48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 smtClean="0"/>
              <a:t>Hvad kan du bruge denne side til?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- Graf/diagram </a:t>
            </a:r>
            <a:r>
              <a:rPr lang="da-DK" i="1" dirty="0" smtClean="0"/>
              <a:t>med</a:t>
            </a:r>
            <a:r>
              <a:rPr lang="da-DK" dirty="0" smtClean="0"/>
              <a:t> overskrift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7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78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18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19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540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Teksten skal være meget kort.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70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3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28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60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597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864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6552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d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2315" y="790525"/>
            <a:ext cx="4874086" cy="1234218"/>
          </a:xfrm>
        </p:spPr>
        <p:txBody>
          <a:bodyPr/>
          <a:lstStyle/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12774" y="2173288"/>
            <a:ext cx="4873627" cy="4248150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idx="1" hasCustomPrompt="1"/>
          </p:nvPr>
        </p:nvSpPr>
        <p:spPr>
          <a:xfrm>
            <a:off x="6092686" y="0"/>
            <a:ext cx="6099313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Klik på ikonet for at indsætte et billede</a:t>
            </a:r>
          </a:p>
        </p:txBody>
      </p:sp>
      <p:sp>
        <p:nvSpPr>
          <p:cNvPr id="8" name="Logo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1099750" y="5765750"/>
            <a:ext cx="860400" cy="860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 smtClean="0"/>
              <a:t>.</a:t>
            </a:r>
            <a:endParaRPr lang="da-DK" noProof="0" dirty="0"/>
          </a:p>
        </p:txBody>
      </p:sp>
      <p:sp>
        <p:nvSpPr>
          <p:cNvPr id="10" name="Date Placeholder 9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Footer Placeholder 10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 hidden="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4913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d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706727" y="790525"/>
            <a:ext cx="4874086" cy="1234218"/>
          </a:xfrm>
        </p:spPr>
        <p:txBody>
          <a:bodyPr/>
          <a:lstStyle/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707186" y="2173289"/>
            <a:ext cx="4873627" cy="3430678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9313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Klik på ikonet for at indsætte et billede</a:t>
            </a:r>
          </a:p>
        </p:txBody>
      </p:sp>
      <p:sp>
        <p:nvSpPr>
          <p:cNvPr id="10" name="Date Placeholder 9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Footer Placeholder 10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 hidden="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999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2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d billede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314" y="3760657"/>
            <a:ext cx="10968499" cy="1072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2774" y="5002710"/>
            <a:ext cx="10245726" cy="1418727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435531"/>
          </a:xfrm>
          <a:solidFill>
            <a:schemeClr val="bg1">
              <a:lumMod val="85000"/>
            </a:schemeClr>
          </a:solidFill>
        </p:spPr>
        <p:txBody>
          <a:bodyPr lIns="0" t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dirty="0" smtClean="0"/>
              <a:t>Klik på ikonet for at indsætte billede</a:t>
            </a:r>
            <a:endParaRPr lang="da-DK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0422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lede og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3564000"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Klik på ikonet for at indsætte et billede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9" hasCustomPrompt="1"/>
          </p:nvPr>
        </p:nvSpPr>
        <p:spPr>
          <a:xfrm>
            <a:off x="1133947" y="3039821"/>
            <a:ext cx="4652899" cy="200570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Char char="​"/>
              <a:defRPr sz="1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a-DK" dirty="0" smtClean="0"/>
              <a:t>Klik og indsæt tekst – Enter og Tab for næste tekst niveau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8" name="Logo Placeholder citat"/>
          <p:cNvSpPr>
            <a:spLocks noGrp="1"/>
          </p:cNvSpPr>
          <p:nvPr>
            <p:ph type="body" sz="quarter" idx="14" hasCustomPrompt="1"/>
          </p:nvPr>
        </p:nvSpPr>
        <p:spPr>
          <a:xfrm>
            <a:off x="1153144" y="2325463"/>
            <a:ext cx="835200" cy="58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 smtClean="0"/>
              <a:t>.</a:t>
            </a:r>
            <a:endParaRPr lang="da-DK" noProof="0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Logo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1099750" y="5765750"/>
            <a:ext cx="860400" cy="860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 smtClean="0"/>
              <a:t>.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61992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470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309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81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873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216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23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5143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344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C3F21-0F13-7147-AFC1-9D5F9CBC5852}" type="datetimeFigureOut">
              <a:rPr lang="da-DK" smtClean="0"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EF3C5-BE3F-EE4C-A138-322A4C6484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393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2.jpg"/><Relationship Id="rId5" Type="http://schemas.openxmlformats.org/officeDocument/2006/relationships/hyperlink" Target="mailto:jbj@le34.dk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Del 2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Bygningsarealer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7106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Hvordan måler man?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da-DK" dirty="0" smtClean="0"/>
              <a:t>Mod andet lejemål til midte af mur</a:t>
            </a:r>
          </a:p>
          <a:p>
            <a:pPr lvl="1"/>
            <a:r>
              <a:rPr lang="da-DK" dirty="0" smtClean="0"/>
              <a:t>Mod adgangsreal til yderside mur</a:t>
            </a:r>
          </a:p>
          <a:p>
            <a:pPr lvl="1"/>
            <a:r>
              <a:rPr lang="da-DK" dirty="0" smtClean="0"/>
              <a:t>Grænse mellem adgangsareal og </a:t>
            </a:r>
            <a:r>
              <a:rPr lang="da-DK" dirty="0" err="1" smtClean="0"/>
              <a:t>udenomsrum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(muren hører mod til adgangsarealet)</a:t>
            </a:r>
          </a:p>
          <a:p>
            <a:pPr lvl="1"/>
            <a:r>
              <a:rPr lang="da-DK" dirty="0" smtClean="0"/>
              <a:t>I tagetager måles i 1,5m plan over gulv</a:t>
            </a:r>
          </a:p>
          <a:p>
            <a:pPr lvl="1"/>
            <a:r>
              <a:rPr lang="da-DK" dirty="0" smtClean="0"/>
              <a:t>Ved åbne etager måles til en linje svarende til bygningernes ydervæg i øvrigt</a:t>
            </a:r>
          </a:p>
        </p:txBody>
      </p:sp>
      <p:pic>
        <p:nvPicPr>
          <p:cNvPr id="11" name="Pladsholder til billede 10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r="26247"/>
          <a:stretch/>
        </p:blipFill>
        <p:spPr/>
      </p:pic>
    </p:spTree>
    <p:extLst>
      <p:ext uri="{BB962C8B-B14F-4D97-AF65-F5344CB8AC3E}">
        <p14:creationId xmlns:p14="http://schemas.microsoft.com/office/powerpoint/2010/main" val="172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r="2035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Hvordan måler man?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Ved fælles væg i skel måles til skel</a:t>
            </a:r>
          </a:p>
          <a:p>
            <a:pPr lvl="1"/>
            <a:r>
              <a:rPr lang="da-DK" dirty="0" smtClean="0"/>
              <a:t>Ved egen væg i eller over skel måles til yderside væg</a:t>
            </a:r>
          </a:p>
          <a:p>
            <a:pPr lvl="1"/>
            <a:r>
              <a:rPr lang="da-DK" dirty="0" smtClean="0"/>
              <a:t>Ved huller i etagen måles til hullets kant</a:t>
            </a:r>
            <a:br>
              <a:rPr lang="da-DK" dirty="0" smtClean="0"/>
            </a:br>
            <a:r>
              <a:rPr lang="da-DK" dirty="0" smtClean="0"/>
              <a:t>- gælder også dobbelthøje rum</a:t>
            </a:r>
          </a:p>
          <a:p>
            <a:pPr lvl="1"/>
            <a:r>
              <a:rPr lang="da-DK" dirty="0" smtClean="0"/>
              <a:t>Skakte, trapper, trapperum, elevatorer medregnes for hver etage</a:t>
            </a:r>
          </a:p>
        </p:txBody>
      </p:sp>
    </p:spTree>
    <p:extLst>
      <p:ext uri="{BB962C8B-B14F-4D97-AF65-F5344CB8AC3E}">
        <p14:creationId xmlns:p14="http://schemas.microsoft.com/office/powerpoint/2010/main" val="109087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694140" y="790525"/>
            <a:ext cx="4874086" cy="1234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Nettoareal</a:t>
            </a:r>
            <a:endParaRPr lang="da-DK" dirty="0"/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6678766" y="1591489"/>
            <a:ext cx="4889460" cy="4248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Ordet ”nettoareal” er ikke defineret i reglerne</a:t>
            </a:r>
          </a:p>
          <a:p>
            <a:pPr lvl="1"/>
            <a:r>
              <a:rPr lang="da-DK" dirty="0" smtClean="0"/>
              <a:t>Bruges ofte om lokaler til lejers egen rådighed</a:t>
            </a:r>
          </a:p>
          <a:p>
            <a:pPr lvl="1"/>
            <a:r>
              <a:rPr lang="da-DK" dirty="0" smtClean="0"/>
              <a:t>”Tinglyst areal”</a:t>
            </a:r>
          </a:p>
          <a:p>
            <a:pPr lvl="1"/>
            <a:r>
              <a:rPr lang="da-DK" dirty="0" smtClean="0"/>
              <a:t>Pas på: Nogle mener gulvareal</a:t>
            </a:r>
            <a:endParaRPr lang="da-DK" dirty="0"/>
          </a:p>
          <a:p>
            <a:pPr lvl="1"/>
            <a:r>
              <a:rPr lang="da-DK" dirty="0" smtClean="0"/>
              <a:t>Hele ydermur – hele muren mod adgangsareal</a:t>
            </a:r>
            <a:br>
              <a:rPr lang="da-DK" dirty="0" smtClean="0"/>
            </a:br>
            <a:r>
              <a:rPr lang="da-DK" dirty="0" smtClean="0"/>
              <a:t>- hal mur mod andet lejemål</a:t>
            </a:r>
          </a:p>
          <a:p>
            <a:pPr lvl="1"/>
            <a:r>
              <a:rPr lang="da-DK" dirty="0" smtClean="0"/>
              <a:t>Husk: Hele gavlens ydermur. – Gavlen kan ikke fordeles!</a:t>
            </a:r>
          </a:p>
          <a:p>
            <a:pPr lvl="1"/>
            <a:r>
              <a:rPr lang="da-DK" dirty="0" smtClean="0"/>
              <a:t>Skakte gennem lejemålet medregnes</a:t>
            </a:r>
          </a:p>
          <a:p>
            <a:pPr lvl="1"/>
            <a:r>
              <a:rPr lang="da-DK" dirty="0" smtClean="0"/>
              <a:t>Interne trapper medregnes for hver etage</a:t>
            </a:r>
          </a:p>
          <a:p>
            <a:pPr lvl="1"/>
            <a:r>
              <a:rPr lang="da-DK" dirty="0" smtClean="0"/>
              <a:t>Dobbelthøje rum kun den etage, hvor gulvet er</a:t>
            </a:r>
          </a:p>
          <a:p>
            <a:pPr marL="0" lvl="1" indent="0">
              <a:buNone/>
            </a:pPr>
            <a:endParaRPr lang="da-DK" dirty="0"/>
          </a:p>
          <a:p>
            <a:pPr marL="0" lvl="1" indent="0">
              <a:buNone/>
            </a:pPr>
            <a:endParaRPr lang="da-DK" dirty="0"/>
          </a:p>
        </p:txBody>
      </p:sp>
      <p:pic>
        <p:nvPicPr>
          <p:cNvPr id="28" name="Pladsholder til billede 27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3" r="98"/>
          <a:stretch/>
        </p:blipFill>
        <p:spPr/>
      </p:pic>
    </p:spTree>
    <p:extLst>
      <p:ext uri="{BB962C8B-B14F-4D97-AF65-F5344CB8AC3E}">
        <p14:creationId xmlns:p14="http://schemas.microsoft.com/office/powerpoint/2010/main" val="37283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Enhedsarealet (”brutto”)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Enhedsarealer kaldes ofte bruttoarealet (for enheden)</a:t>
            </a:r>
          </a:p>
          <a:p>
            <a:pPr lvl="1"/>
            <a:r>
              <a:rPr lang="da-DK" dirty="0" smtClean="0"/>
              <a:t>Enhedsareal = nettoareal + andel af evt. fællesboligareal + andel af adgangsareal</a:t>
            </a:r>
          </a:p>
          <a:p>
            <a:pPr lvl="1"/>
            <a:r>
              <a:rPr lang="da-DK" dirty="0" smtClean="0"/>
              <a:t>Udenomsrum indgår ikke i enhedsarealet</a:t>
            </a:r>
            <a:endParaRPr lang="da-DK" dirty="0"/>
          </a:p>
          <a:p>
            <a:pPr>
              <a:lnSpc>
                <a:spcPct val="150000"/>
              </a:lnSpc>
              <a:buNone/>
            </a:pPr>
            <a:endParaRPr lang="da-DK" dirty="0" smtClean="0"/>
          </a:p>
        </p:txBody>
      </p:sp>
      <p:pic>
        <p:nvPicPr>
          <p:cNvPr id="9" name="Pladsholder til billede 8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0" r="32117" b="15545"/>
          <a:stretch/>
        </p:blipFill>
        <p:spPr/>
      </p:pic>
    </p:spTree>
    <p:extLst>
      <p:ext uri="{BB962C8B-B14F-4D97-AF65-F5344CB8AC3E}">
        <p14:creationId xmlns:p14="http://schemas.microsoft.com/office/powerpoint/2010/main" val="2756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694140" y="790525"/>
            <a:ext cx="4874086" cy="1234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Adgangsarealer</a:t>
            </a:r>
            <a:endParaRPr lang="da-DK" dirty="0"/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6678765" y="1591488"/>
            <a:ext cx="5084609" cy="489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Normalt indendørsarealer</a:t>
            </a:r>
            <a:br>
              <a:rPr lang="da-DK" dirty="0" smtClean="0"/>
            </a:br>
            <a:r>
              <a:rPr lang="da-DK" dirty="0" smtClean="0"/>
              <a:t>Dog: altangange og åbne trapper til altangange</a:t>
            </a:r>
          </a:p>
          <a:p>
            <a:pPr lvl="1"/>
            <a:r>
              <a:rPr lang="da-DK" dirty="0" smtClean="0"/>
              <a:t>Fælles trapper, gange, elevatorer</a:t>
            </a:r>
          </a:p>
          <a:p>
            <a:pPr lvl="1"/>
            <a:r>
              <a:rPr lang="da-DK" dirty="0" smtClean="0"/>
              <a:t>Adgangsarealer medregnes kun halvt, hvis de også er adgang til </a:t>
            </a:r>
            <a:r>
              <a:rPr lang="da-DK" dirty="0" err="1" smtClean="0"/>
              <a:t>udenomsrum</a:t>
            </a:r>
            <a:endParaRPr lang="da-DK" dirty="0" smtClean="0"/>
          </a:p>
          <a:p>
            <a:pPr lvl="1"/>
            <a:r>
              <a:rPr lang="da-DK" dirty="0" smtClean="0"/>
              <a:t>Fordelingen er i princippet enkel – men i praksis ofte svær</a:t>
            </a:r>
          </a:p>
          <a:p>
            <a:pPr lvl="1"/>
            <a:r>
              <a:rPr lang="da-DK" dirty="0" smtClean="0"/>
              <a:t>De lejemål der har dørforbindelse</a:t>
            </a:r>
          </a:p>
          <a:p>
            <a:pPr lvl="1"/>
            <a:r>
              <a:rPr lang="da-DK" dirty="0" smtClean="0"/>
              <a:t>Altangange fordeles på alle lejemål – også dem i stueetagen</a:t>
            </a:r>
          </a:p>
          <a:p>
            <a:pPr lvl="1"/>
            <a:r>
              <a:rPr lang="da-DK" dirty="0" smtClean="0"/>
              <a:t>Fordeling sker ligeligt – ikke efter størrelse</a:t>
            </a:r>
          </a:p>
          <a:p>
            <a:pPr lvl="1"/>
            <a:r>
              <a:rPr lang="da-DK" dirty="0" smtClean="0"/>
              <a:t>Erhvervsudlejere fordeler ofte efter størrelse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12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0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694140" y="790525"/>
            <a:ext cx="4874086" cy="1234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Numre og adresser</a:t>
            </a:r>
            <a:endParaRPr lang="da-DK" dirty="0"/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6678766" y="1591488"/>
            <a:ext cx="4889460" cy="489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God ide med de rigtige etage- og dørbetegnelser</a:t>
            </a:r>
          </a:p>
          <a:p>
            <a:pPr lvl="1"/>
            <a:r>
              <a:rPr lang="da-DK" dirty="0" smtClean="0"/>
              <a:t>En etage betegnes st., 1., 2., 3., osv. og k1, k2 osv.</a:t>
            </a:r>
            <a:br>
              <a:rPr lang="da-DK" dirty="0" smtClean="0"/>
            </a:br>
            <a:r>
              <a:rPr lang="da-DK" dirty="0" smtClean="0"/>
              <a:t>Stueetagen hedder st. og ikke 0</a:t>
            </a:r>
          </a:p>
          <a:p>
            <a:pPr lvl="1"/>
            <a:r>
              <a:rPr lang="da-DK" dirty="0" smtClean="0"/>
              <a:t>Stueetagen ligger i eller lige over terræn</a:t>
            </a:r>
          </a:p>
          <a:p>
            <a:pPr lvl="1"/>
            <a:r>
              <a:rPr lang="da-DK" dirty="0" smtClean="0"/>
              <a:t>Dørbetegnelsen tv, th, mf, 1, 2, 3 osv.</a:t>
            </a:r>
            <a:br>
              <a:rPr lang="da-DK" dirty="0" smtClean="0"/>
            </a:br>
            <a:r>
              <a:rPr lang="da-DK" dirty="0" smtClean="0"/>
              <a:t>Ikke noget 0 foran dørnummer</a:t>
            </a:r>
          </a:p>
          <a:p>
            <a:pPr lvl="1"/>
            <a:r>
              <a:rPr lang="da-DK" dirty="0" smtClean="0"/>
              <a:t>God ide med fortløbende nummerering af enheder</a:t>
            </a:r>
          </a:p>
        </p:txBody>
      </p:sp>
      <p:pic>
        <p:nvPicPr>
          <p:cNvPr id="3" name="Pladsholder til billede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9" t="1507" r="24720" b="22168"/>
          <a:stretch/>
        </p:blipFill>
        <p:spPr/>
      </p:pic>
    </p:spTree>
    <p:extLst>
      <p:ext uri="{BB962C8B-B14F-4D97-AF65-F5344CB8AC3E}">
        <p14:creationId xmlns:p14="http://schemas.microsoft.com/office/powerpoint/2010/main" val="14044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 findes reglerne?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BR2015 bilag 1 kap. B.1.1.3</a:t>
            </a:r>
          </a:p>
          <a:p>
            <a:pPr lvl="1"/>
            <a:r>
              <a:rPr lang="da-DK" dirty="0" smtClean="0"/>
              <a:t>BR2015 kap. 1.6 stk. 1 nr. 1 (vejl. note – 25cm-reglen)</a:t>
            </a:r>
          </a:p>
          <a:p>
            <a:pPr lvl="1"/>
            <a:r>
              <a:rPr lang="da-DK" dirty="0" smtClean="0"/>
              <a:t>BR 2015 kap. 2.1 stk. 4 (beregningsregler kan ikke fraviges)</a:t>
            </a:r>
          </a:p>
          <a:p>
            <a:pPr lvl="1"/>
            <a:r>
              <a:rPr lang="da-DK" dirty="0" smtClean="0"/>
              <a:t>BBR-instruks kap. 5.1 Arealer</a:t>
            </a:r>
          </a:p>
          <a:p>
            <a:pPr lvl="1"/>
            <a:r>
              <a:rPr lang="da-DK" dirty="0" err="1" smtClean="0"/>
              <a:t>Bkg</a:t>
            </a:r>
            <a:r>
              <a:rPr lang="da-DK" dirty="0" smtClean="0"/>
              <a:t>. 311/1983 om beregning af arealet af boliger og erhvervslokaler</a:t>
            </a:r>
          </a:p>
          <a:p>
            <a:pPr lvl="1"/>
            <a:r>
              <a:rPr lang="da-DK" dirty="0" err="1" smtClean="0"/>
              <a:t>Bkg</a:t>
            </a:r>
            <a:r>
              <a:rPr lang="da-DK" dirty="0" smtClean="0"/>
              <a:t>. 136/2013 om beregning af boligens bruttoetageareal efter boligstøtteloven</a:t>
            </a:r>
          </a:p>
          <a:p>
            <a:pPr lvl="1"/>
            <a:r>
              <a:rPr lang="da-DK" dirty="0" err="1" smtClean="0"/>
              <a:t>Bkg</a:t>
            </a:r>
            <a:r>
              <a:rPr lang="da-DK" dirty="0" smtClean="0"/>
              <a:t>. 1338/2013 om ændring af </a:t>
            </a:r>
            <a:r>
              <a:rPr lang="da-DK" dirty="0" err="1" smtClean="0"/>
              <a:t>bkg</a:t>
            </a:r>
            <a:r>
              <a:rPr lang="da-DK" dirty="0" smtClean="0"/>
              <a:t>. om ajourføring af BBR</a:t>
            </a:r>
            <a:endParaRPr lang="da-DK" dirty="0"/>
          </a:p>
        </p:txBody>
      </p:sp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918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694140" y="790525"/>
            <a:ext cx="4874086" cy="1234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Hvor findes reglerne?</a:t>
            </a:r>
            <a:endParaRPr lang="da-DK" dirty="0"/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6678766" y="1591488"/>
            <a:ext cx="4889460" cy="489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err="1" smtClean="0"/>
              <a:t>Cirk</a:t>
            </a:r>
            <a:r>
              <a:rPr lang="da-DK" dirty="0" smtClean="0"/>
              <a:t>. 177/1977 (punkt 35) om ejerlejligheder og om boligfællesskaber</a:t>
            </a:r>
          </a:p>
          <a:p>
            <a:pPr lvl="1"/>
            <a:r>
              <a:rPr lang="da-DK" dirty="0" smtClean="0"/>
              <a:t>Håndbog for Bygningsmyndigheder (fortolkningsbidrag og eksempler)</a:t>
            </a:r>
          </a:p>
          <a:p>
            <a:pPr lvl="1"/>
            <a:r>
              <a:rPr lang="da-DK" dirty="0" smtClean="0"/>
              <a:t>Vejl. 56/1998 om offentligt støttet byggeri</a:t>
            </a:r>
          </a:p>
          <a:p>
            <a:pPr lvl="1"/>
            <a:r>
              <a:rPr lang="da-DK" dirty="0" smtClean="0"/>
              <a:t>Vejl. 9290/2010 om detailhandelsplanlægning</a:t>
            </a:r>
            <a:br>
              <a:rPr lang="da-DK" dirty="0" smtClean="0"/>
            </a:br>
            <a:r>
              <a:rPr lang="da-DK" dirty="0" smtClean="0"/>
              <a:t>(Planlovens §5t)</a:t>
            </a:r>
            <a:endParaRPr lang="da-DK" dirty="0"/>
          </a:p>
          <a:p>
            <a:pPr>
              <a:lnSpc>
                <a:spcPct val="150000"/>
              </a:lnSpc>
              <a:buNone/>
            </a:pPr>
            <a:endParaRPr lang="da-DK" dirty="0"/>
          </a:p>
        </p:txBody>
      </p:sp>
      <p:pic>
        <p:nvPicPr>
          <p:cNvPr id="3" name="Pladsholder til billede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 findes reglerne?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Vejledning om fastsættelse af vejnavne og adresser kapitel 11 om etagebetegnelse og dørbetegnelse side 51-54 </a:t>
            </a:r>
            <a:r>
              <a:rPr lang="da-DK" dirty="0"/>
              <a:t>(http://w2l.dk/file/57560/vejledning.pdf)</a:t>
            </a:r>
          </a:p>
          <a:p>
            <a:pPr lvl="1"/>
            <a:r>
              <a:rPr lang="da-DK" dirty="0" smtClean="0"/>
              <a:t>Naturklagenævnets afgørelse af 12.06.2006 j.nr. 03-33/150-0450 om beregning af bebyggelsesprocent</a:t>
            </a:r>
          </a:p>
          <a:p>
            <a:pPr lvl="1"/>
            <a:r>
              <a:rPr lang="da-DK" dirty="0" smtClean="0"/>
              <a:t>Statsforvaltningen Midtjyllands afgørelse af 08.07.2008 om opgørelse af fællesboligareal</a:t>
            </a:r>
          </a:p>
          <a:p>
            <a:pPr lvl="1"/>
            <a:r>
              <a:rPr lang="da-DK" dirty="0" smtClean="0"/>
              <a:t>”Københavner-modellen” om fastsættelse af fordelingsnøgle mellem boligarealer og servicearealer sammen med et regneark/skema</a:t>
            </a:r>
          </a:p>
          <a:p>
            <a:pPr lvl="1"/>
            <a:r>
              <a:rPr lang="da-DK" dirty="0" smtClean="0"/>
              <a:t>BBR-blanketter BY210 og BY220 (Københavns Kommune)</a:t>
            </a:r>
          </a:p>
          <a:p>
            <a:pPr lvl="1"/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  <a:p>
            <a:pPr>
              <a:lnSpc>
                <a:spcPct val="150000"/>
              </a:lnSpc>
              <a:buNone/>
            </a:pPr>
            <a:endParaRPr lang="da-DK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pic>
        <p:nvPicPr>
          <p:cNvPr id="11" name="Pladsholder til billede 10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3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/>
      </p:pic>
      <p:sp>
        <p:nvSpPr>
          <p:cNvPr id="5" name="Pladsholder til dato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85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1252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Boligsikring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Areal opgøres efter BBR på enhedsniveau</a:t>
            </a:r>
          </a:p>
          <a:p>
            <a:pPr lvl="1"/>
            <a:r>
              <a:rPr lang="da-DK" dirty="0" smtClean="0"/>
              <a:t>… men særegen regel ved ”identiske” boliger</a:t>
            </a:r>
          </a:p>
          <a:p>
            <a:pPr lvl="1"/>
            <a:r>
              <a:rPr lang="da-DK" dirty="0" smtClean="0"/>
              <a:t>Måske lejetab for udlejer</a:t>
            </a:r>
          </a:p>
        </p:txBody>
      </p:sp>
    </p:spTree>
    <p:extLst>
      <p:ext uri="{BB962C8B-B14F-4D97-AF65-F5344CB8AC3E}">
        <p14:creationId xmlns:p14="http://schemas.microsoft.com/office/powerpoint/2010/main" val="14861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8615" y="790525"/>
            <a:ext cx="4874086" cy="1234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Bygningsarealer</a:t>
            </a:r>
            <a:endParaRPr lang="da-DK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73241" y="1591488"/>
            <a:ext cx="4889460" cy="489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Danske Byggeøkonomer, Aarhus 20. april 2017</a:t>
            </a:r>
          </a:p>
          <a:p>
            <a:pPr lvl="1"/>
            <a:r>
              <a:rPr lang="da-DK" dirty="0" smtClean="0"/>
              <a:t>Danske Byggeøkonomer, København 27. april 2017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1" y="3995891"/>
            <a:ext cx="2579534" cy="2579534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2381250" y="51105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0113" lvl="0" defTabSz="1082675"/>
            <a:r>
              <a:rPr lang="da-DK" sz="2400" dirty="0">
                <a:solidFill>
                  <a:schemeClr val="bg1">
                    <a:lumMod val="25000"/>
                  </a:schemeClr>
                </a:solidFill>
              </a:rPr>
              <a:t>Jørgen Bang Jakobsen, LE34</a:t>
            </a:r>
          </a:p>
          <a:p>
            <a:pPr marL="1252538" lvl="0" indent="-352425" defTabSz="1082675"/>
            <a:r>
              <a:rPr lang="da-DK" sz="2400" dirty="0" smtClean="0">
                <a:solidFill>
                  <a:schemeClr val="bg1">
                    <a:lumMod val="25000"/>
                  </a:schemeClr>
                </a:solidFill>
              </a:rPr>
              <a:t>Landinspektør</a:t>
            </a:r>
            <a:r>
              <a:rPr lang="da-DK" sz="2400" dirty="0">
                <a:solidFill>
                  <a:schemeClr val="bg1">
                    <a:lumMod val="25000"/>
                  </a:schemeClr>
                </a:solidFill>
              </a:rPr>
              <a:t>, P</a:t>
            </a:r>
            <a:r>
              <a:rPr lang="da-DK" sz="2400" dirty="0" smtClean="0">
                <a:solidFill>
                  <a:schemeClr val="bg1">
                    <a:lumMod val="25000"/>
                  </a:schemeClr>
                </a:solidFill>
              </a:rPr>
              <a:t>artner</a:t>
            </a:r>
          </a:p>
          <a:p>
            <a:pPr marL="1252538" lvl="0" indent="-352425" defTabSz="1082675"/>
            <a:r>
              <a:rPr lang="da-DK" sz="2400" dirty="0" smtClean="0">
                <a:solidFill>
                  <a:schemeClr val="bg1">
                    <a:lumMod val="25000"/>
                  </a:schemeClr>
                </a:solidFill>
                <a:hlinkClick r:id="rId5"/>
              </a:rPr>
              <a:t>jbj@le34.dk</a:t>
            </a:r>
            <a:endParaRPr lang="da-DK" sz="2400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1252538" lvl="0" indent="-352425" defTabSz="1082675"/>
            <a:r>
              <a:rPr lang="da-DK" sz="2400" dirty="0">
                <a:solidFill>
                  <a:schemeClr val="bg1">
                    <a:lumMod val="25000"/>
                  </a:schemeClr>
                </a:solidFill>
              </a:rPr>
              <a:t>+45 5131 4213 </a:t>
            </a:r>
          </a:p>
        </p:txBody>
      </p:sp>
    </p:spTree>
    <p:extLst>
      <p:ext uri="{BB962C8B-B14F-4D97-AF65-F5344CB8AC3E}">
        <p14:creationId xmlns:p14="http://schemas.microsoft.com/office/powerpoint/2010/main" val="18866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Butiksarealer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r>
              <a:rPr lang="da-DK" dirty="0" smtClean="0"/>
              <a:t>Regler i Planloven om maksimal størrelse</a:t>
            </a:r>
          </a:p>
          <a:p>
            <a:pPr lvl="1"/>
            <a:r>
              <a:rPr lang="da-DK" dirty="0" smtClean="0"/>
              <a:t>Opgøres efter BR-reglerne</a:t>
            </a:r>
          </a:p>
          <a:p>
            <a:pPr lvl="1"/>
            <a:r>
              <a:rPr lang="da-DK" dirty="0" smtClean="0"/>
              <a:t>Men husk kældre og personalerum</a:t>
            </a:r>
          </a:p>
          <a:p>
            <a:pPr lvl="1"/>
            <a:r>
              <a:rPr lang="da-DK" dirty="0" smtClean="0"/>
              <a:t>… og måske sikringsrum og overdækket varegård</a:t>
            </a:r>
            <a:endParaRPr lang="da-DK" dirty="0"/>
          </a:p>
        </p:txBody>
      </p:sp>
      <p:pic>
        <p:nvPicPr>
          <p:cNvPr id="11" name="Pladsholder til billede 10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b="10312"/>
          <a:stretch/>
        </p:blipFill>
        <p:spPr/>
      </p:pic>
    </p:spTree>
    <p:extLst>
      <p:ext uri="{BB962C8B-B14F-4D97-AF65-F5344CB8AC3E}">
        <p14:creationId xmlns:p14="http://schemas.microsoft.com/office/powerpoint/2010/main" val="4317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9" r="3243"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Hvorfor alle de typer?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Forskellige formål</a:t>
            </a:r>
          </a:p>
          <a:p>
            <a:pPr lvl="1"/>
            <a:r>
              <a:rPr lang="da-DK" dirty="0" smtClean="0"/>
              <a:t>Forskellige sammenhænge</a:t>
            </a:r>
          </a:p>
          <a:p>
            <a:pPr lvl="1"/>
            <a:r>
              <a:rPr lang="da-DK" dirty="0" smtClean="0"/>
              <a:t>Ingen reel vilje til samordning</a:t>
            </a:r>
            <a:br>
              <a:rPr lang="da-DK" dirty="0" smtClean="0"/>
            </a:br>
            <a:r>
              <a:rPr lang="da-DK" dirty="0" smtClean="0"/>
              <a:t>- hverken af regler eller begreber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2861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Enhedsarealer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r>
              <a:rPr lang="da-DK" dirty="0" smtClean="0"/>
              <a:t>Areal til beboelse eller erhverv</a:t>
            </a:r>
          </a:p>
          <a:p>
            <a:pPr lvl="1"/>
            <a:r>
              <a:rPr lang="da-DK" dirty="0" smtClean="0"/>
              <a:t>Supplementsrum</a:t>
            </a:r>
          </a:p>
          <a:p>
            <a:pPr lvl="1"/>
            <a:r>
              <a:rPr lang="da-DK" dirty="0" smtClean="0"/>
              <a:t>Fællesboligarealer</a:t>
            </a:r>
          </a:p>
          <a:p>
            <a:pPr lvl="1"/>
            <a:r>
              <a:rPr lang="da-DK" dirty="0" smtClean="0"/>
              <a:t>Adgangsareal</a:t>
            </a:r>
          </a:p>
          <a:p>
            <a:pPr lvl="1"/>
            <a:r>
              <a:rPr lang="da-DK" dirty="0" err="1" smtClean="0"/>
              <a:t>Udenomsrum</a:t>
            </a:r>
            <a:endParaRPr lang="da-DK" dirty="0"/>
          </a:p>
        </p:txBody>
      </p:sp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r="24903"/>
          <a:stretch/>
        </p:blipFill>
        <p:spPr>
          <a:xfrm flipH="1">
            <a:off x="0" y="0"/>
            <a:ext cx="6099313" cy="6858000"/>
          </a:xfrm>
        </p:spPr>
      </p:pic>
    </p:spTree>
    <p:extLst>
      <p:ext uri="{BB962C8B-B14F-4D97-AF65-F5344CB8AC3E}">
        <p14:creationId xmlns:p14="http://schemas.microsoft.com/office/powerpoint/2010/main" val="194387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1"/>
          <a:stretch/>
        </p:blipFill>
        <p:spPr>
          <a:xfrm>
            <a:off x="6092686" y="0"/>
            <a:ext cx="609931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Hvordan måler man?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Stort set ensartede måleregler</a:t>
            </a:r>
          </a:p>
          <a:p>
            <a:pPr lvl="1"/>
            <a:r>
              <a:rPr lang="da-DK" dirty="0" smtClean="0"/>
              <a:t>Forskellen er i det der medregnes/ikke medregnes</a:t>
            </a:r>
          </a:p>
          <a:p>
            <a:pPr lvl="1"/>
            <a:r>
              <a:rPr lang="da-DK" dirty="0" smtClean="0"/>
              <a:t>Man måler i gulvhøjde til yderside mur</a:t>
            </a:r>
          </a:p>
          <a:p>
            <a:pPr lvl="1"/>
            <a:r>
              <a:rPr lang="da-DK" dirty="0" smtClean="0"/>
              <a:t>Husk vinduer helt til gulv</a:t>
            </a:r>
          </a:p>
          <a:p>
            <a:pPr lvl="1"/>
            <a:r>
              <a:rPr lang="da-DK" dirty="0" smtClean="0"/>
              <a:t>”Sjove facader”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89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”Sjov facade”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11" name="Pladsholder til billede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5" b="89"/>
          <a:stretch/>
        </p:blipFill>
        <p:spPr/>
      </p:pic>
    </p:spTree>
    <p:extLst>
      <p:ext uri="{BB962C8B-B14F-4D97-AF65-F5344CB8AC3E}">
        <p14:creationId xmlns:p14="http://schemas.microsoft.com/office/powerpoint/2010/main" val="18056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Pladsholder til billed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2" b="12232"/>
          <a:stretch>
            <a:fillRect/>
          </a:stretch>
        </p:blipFill>
        <p:spPr/>
      </p:pic>
      <p:sp>
        <p:nvSpPr>
          <p:cNvPr id="10" name="Tekstboks 9"/>
          <p:cNvSpPr txBox="1"/>
          <p:nvPr/>
        </p:nvSpPr>
        <p:spPr>
          <a:xfrm>
            <a:off x="2724150" y="657225"/>
            <a:ext cx="3282822" cy="73866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da-DK" sz="4800" dirty="0" smtClean="0"/>
              <a:t>”Sjov facade”</a:t>
            </a:r>
          </a:p>
        </p:txBody>
      </p:sp>
    </p:spTree>
    <p:extLst>
      <p:ext uri="{BB962C8B-B14F-4D97-AF65-F5344CB8AC3E}">
        <p14:creationId xmlns:p14="http://schemas.microsoft.com/office/powerpoint/2010/main" val="161289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 b="8656"/>
          <a:stretch>
            <a:fillRect/>
          </a:stretch>
        </p:blipFill>
        <p:spPr/>
      </p:pic>
      <p:sp>
        <p:nvSpPr>
          <p:cNvPr id="5" name="Pladsholder til dato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kstboks 9"/>
          <p:cNvSpPr txBox="1"/>
          <p:nvPr/>
        </p:nvSpPr>
        <p:spPr>
          <a:xfrm>
            <a:off x="2724150" y="657225"/>
            <a:ext cx="3220305" cy="73866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da-DK" sz="48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”Sjov facade”</a:t>
            </a:r>
          </a:p>
        </p:txBody>
      </p:sp>
    </p:spTree>
    <p:extLst>
      <p:ext uri="{BB962C8B-B14F-4D97-AF65-F5344CB8AC3E}">
        <p14:creationId xmlns:p14="http://schemas.microsoft.com/office/powerpoint/2010/main" val="177196283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937</Words>
  <Application>Microsoft Macintosh PowerPoint</Application>
  <PresentationFormat>Widescreen</PresentationFormat>
  <Paragraphs>238</Paragraphs>
  <Slides>20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Kontortema</vt:lpstr>
      <vt:lpstr>Del 2</vt:lpstr>
      <vt:lpstr>Boligsikring</vt:lpstr>
      <vt:lpstr>Butiksarealer</vt:lpstr>
      <vt:lpstr>Hvorfor alle de typer?</vt:lpstr>
      <vt:lpstr>Enhedsarealer</vt:lpstr>
      <vt:lpstr>Hvordan måler man?</vt:lpstr>
      <vt:lpstr>”Sjov facade”</vt:lpstr>
      <vt:lpstr>PowerPoint-præsentation</vt:lpstr>
      <vt:lpstr>PowerPoint-præsentation</vt:lpstr>
      <vt:lpstr>Hvordan måler man?</vt:lpstr>
      <vt:lpstr>Hvordan måler man?</vt:lpstr>
      <vt:lpstr>PowerPoint-præsentation</vt:lpstr>
      <vt:lpstr>Enhedsarealet (”brutto”)</vt:lpstr>
      <vt:lpstr>PowerPoint-præsentation</vt:lpstr>
      <vt:lpstr>PowerPoint-præsentation</vt:lpstr>
      <vt:lpstr>Hvor findes reglerne?</vt:lpstr>
      <vt:lpstr>PowerPoint-præsentation</vt:lpstr>
      <vt:lpstr>Hvor findes reglerne?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 2</dc:title>
  <dc:creator>Kalinka Stapput</dc:creator>
  <cp:lastModifiedBy>Kalinka Stapput</cp:lastModifiedBy>
  <cp:revision>1</cp:revision>
  <dcterms:created xsi:type="dcterms:W3CDTF">2017-04-25T04:19:19Z</dcterms:created>
  <dcterms:modified xsi:type="dcterms:W3CDTF">2017-04-25T04:21:46Z</dcterms:modified>
</cp:coreProperties>
</file>